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58" r:id="rId4"/>
    <p:sldId id="268" r:id="rId5"/>
    <p:sldId id="263" r:id="rId6"/>
    <p:sldId id="284" r:id="rId7"/>
    <p:sldId id="270" r:id="rId8"/>
    <p:sldId id="265" r:id="rId9"/>
    <p:sldId id="264" r:id="rId10"/>
    <p:sldId id="266" r:id="rId11"/>
    <p:sldId id="267" r:id="rId12"/>
    <p:sldId id="269" r:id="rId13"/>
    <p:sldId id="275" r:id="rId14"/>
    <p:sldId id="276" r:id="rId15"/>
    <p:sldId id="277" r:id="rId16"/>
    <p:sldId id="278" r:id="rId17"/>
    <p:sldId id="279" r:id="rId18"/>
    <p:sldId id="286" r:id="rId19"/>
    <p:sldId id="287" r:id="rId20"/>
    <p:sldId id="280" r:id="rId21"/>
    <p:sldId id="281" r:id="rId22"/>
    <p:sldId id="282" r:id="rId23"/>
    <p:sldId id="283" r:id="rId24"/>
    <p:sldId id="274" r:id="rId25"/>
    <p:sldId id="271" r:id="rId26"/>
    <p:sldId id="273" r:id="rId27"/>
    <p:sldId id="285" r:id="rId28"/>
    <p:sldId id="272" r:id="rId29"/>
    <p:sldId id="262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B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98" autoAdjust="0"/>
    <p:restoredTop sz="79893"/>
  </p:normalViewPr>
  <p:slideViewPr>
    <p:cSldViewPr snapToGrid="0">
      <p:cViewPr varScale="1">
        <p:scale>
          <a:sx n="103" d="100"/>
          <a:sy n="103" d="100"/>
        </p:scale>
        <p:origin x="14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Pantucek-Eisenbacher" userId="50259300_tp_dropbox" providerId="OAuth2" clId="{C9DB87E3-1B69-C542-A6C5-9A99C16EA0CB}"/>
    <pc:docChg chg="custSel addSld modSld">
      <pc:chgData name="Peter Pantucek-Eisenbacher" userId="50259300_tp_dropbox" providerId="OAuth2" clId="{C9DB87E3-1B69-C542-A6C5-9A99C16EA0CB}" dt="2019-01-27T16:05:43.153" v="1503" actId="20577"/>
      <pc:docMkLst>
        <pc:docMk/>
      </pc:docMkLst>
      <pc:sldChg chg="modSp new">
        <pc:chgData name="Peter Pantucek-Eisenbacher" userId="50259300_tp_dropbox" providerId="OAuth2" clId="{C9DB87E3-1B69-C542-A6C5-9A99C16EA0CB}" dt="2019-01-27T15:48:29.701" v="543" actId="20577"/>
        <pc:sldMkLst>
          <pc:docMk/>
          <pc:sldMk cId="771190293" sldId="271"/>
        </pc:sldMkLst>
        <pc:spChg chg="mod">
          <ac:chgData name="Peter Pantucek-Eisenbacher" userId="50259300_tp_dropbox" providerId="OAuth2" clId="{C9DB87E3-1B69-C542-A6C5-9A99C16EA0CB}" dt="2019-01-27T15:40:44.845" v="58" actId="20577"/>
          <ac:spMkLst>
            <pc:docMk/>
            <pc:sldMk cId="771190293" sldId="271"/>
            <ac:spMk id="2" creationId="{C036DE26-4A6E-EA48-8C34-C7B3CF4FCBB2}"/>
          </ac:spMkLst>
        </pc:spChg>
        <pc:spChg chg="mod">
          <ac:chgData name="Peter Pantucek-Eisenbacher" userId="50259300_tp_dropbox" providerId="OAuth2" clId="{C9DB87E3-1B69-C542-A6C5-9A99C16EA0CB}" dt="2019-01-27T15:48:29.701" v="543" actId="20577"/>
          <ac:spMkLst>
            <pc:docMk/>
            <pc:sldMk cId="771190293" sldId="271"/>
            <ac:spMk id="3" creationId="{D451845B-FD85-8948-8ECB-CA5ECE93717C}"/>
          </ac:spMkLst>
        </pc:spChg>
      </pc:sldChg>
      <pc:sldChg chg="new">
        <pc:chgData name="Peter Pantucek-Eisenbacher" userId="50259300_tp_dropbox" providerId="OAuth2" clId="{C9DB87E3-1B69-C542-A6C5-9A99C16EA0CB}" dt="2019-01-27T15:39:57.753" v="1" actId="680"/>
        <pc:sldMkLst>
          <pc:docMk/>
          <pc:sldMk cId="3940152084" sldId="272"/>
        </pc:sldMkLst>
      </pc:sldChg>
      <pc:sldChg chg="modSp new">
        <pc:chgData name="Peter Pantucek-Eisenbacher" userId="50259300_tp_dropbox" providerId="OAuth2" clId="{C9DB87E3-1B69-C542-A6C5-9A99C16EA0CB}" dt="2019-01-27T16:01:16.189" v="1157" actId="20577"/>
        <pc:sldMkLst>
          <pc:docMk/>
          <pc:sldMk cId="205339602" sldId="273"/>
        </pc:sldMkLst>
        <pc:spChg chg="mod">
          <ac:chgData name="Peter Pantucek-Eisenbacher" userId="50259300_tp_dropbox" providerId="OAuth2" clId="{C9DB87E3-1B69-C542-A6C5-9A99C16EA0CB}" dt="2019-01-27T15:55:40.736" v="916" actId="20577"/>
          <ac:spMkLst>
            <pc:docMk/>
            <pc:sldMk cId="205339602" sldId="273"/>
            <ac:spMk id="2" creationId="{92375385-F102-1643-8980-2A0C7B363B42}"/>
          </ac:spMkLst>
        </pc:spChg>
        <pc:spChg chg="mod">
          <ac:chgData name="Peter Pantucek-Eisenbacher" userId="50259300_tp_dropbox" providerId="OAuth2" clId="{C9DB87E3-1B69-C542-A6C5-9A99C16EA0CB}" dt="2019-01-27T16:01:16.189" v="1157" actId="20577"/>
          <ac:spMkLst>
            <pc:docMk/>
            <pc:sldMk cId="205339602" sldId="273"/>
            <ac:spMk id="3" creationId="{145B7499-A6FA-8943-B74C-C50FEDBD9362}"/>
          </ac:spMkLst>
        </pc:spChg>
      </pc:sldChg>
      <pc:sldChg chg="modSp new">
        <pc:chgData name="Peter Pantucek-Eisenbacher" userId="50259300_tp_dropbox" providerId="OAuth2" clId="{C9DB87E3-1B69-C542-A6C5-9A99C16EA0CB}" dt="2019-01-27T16:05:43.153" v="1503" actId="20577"/>
        <pc:sldMkLst>
          <pc:docMk/>
          <pc:sldMk cId="1901088818" sldId="274"/>
        </pc:sldMkLst>
        <pc:spChg chg="mod">
          <ac:chgData name="Peter Pantucek-Eisenbacher" userId="50259300_tp_dropbox" providerId="OAuth2" clId="{C9DB87E3-1B69-C542-A6C5-9A99C16EA0CB}" dt="2019-01-27T16:02:21.751" v="1195" actId="20577"/>
          <ac:spMkLst>
            <pc:docMk/>
            <pc:sldMk cId="1901088818" sldId="274"/>
            <ac:spMk id="2" creationId="{CA98E287-A4B1-8E4E-B9CB-1411372D10B8}"/>
          </ac:spMkLst>
        </pc:spChg>
        <pc:spChg chg="mod">
          <ac:chgData name="Peter Pantucek-Eisenbacher" userId="50259300_tp_dropbox" providerId="OAuth2" clId="{C9DB87E3-1B69-C542-A6C5-9A99C16EA0CB}" dt="2019-01-27T16:05:43.153" v="1503" actId="20577"/>
          <ac:spMkLst>
            <pc:docMk/>
            <pc:sldMk cId="1901088818" sldId="274"/>
            <ac:spMk id="3" creationId="{76F9CC49-D883-F14B-939B-7BFED3A1E11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1B5CCD-B438-4029-87B1-3BA3AEF975E4}" type="datetimeFigureOut">
              <a:rPr lang="de-AT" smtClean="0"/>
              <a:t>07.03.19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345E8-A68B-467B-9445-E0E1203D16F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19529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FH St. Pölten: nein</a:t>
            </a:r>
          </a:p>
          <a:p>
            <a:endParaRPr lang="de-DE" dirty="0"/>
          </a:p>
          <a:p>
            <a:r>
              <a:rPr lang="de-DE" dirty="0"/>
              <a:t>Anerkennung SGSA</a:t>
            </a:r>
          </a:p>
          <a:p>
            <a:r>
              <a:rPr lang="de-DE" dirty="0" err="1"/>
              <a:t>Ogsa</a:t>
            </a:r>
            <a:r>
              <a:rPr lang="de-DE" dirty="0"/>
              <a:t> – keine AG Suchthilfe</a:t>
            </a:r>
          </a:p>
          <a:p>
            <a:endParaRPr lang="de-DE" dirty="0"/>
          </a:p>
          <a:p>
            <a:r>
              <a:rPr lang="de-DE" dirty="0"/>
              <a:t>Perspektiven – Zukunftsforschung? Desiderate?</a:t>
            </a:r>
          </a:p>
          <a:p>
            <a:r>
              <a:rPr lang="de-DE" dirty="0"/>
              <a:t>Daher: viel über die aktuellen Aufgaben </a:t>
            </a:r>
            <a:r>
              <a:rPr lang="de-DE"/>
              <a:t>und Möglichkeiten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345E8-A68B-467B-9445-E0E1203D16FE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25335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Ev. Auffällig die Position des Mohammed, die randständige Position der Mutter</a:t>
            </a:r>
          </a:p>
          <a:p>
            <a:endParaRPr lang="de-DE" dirty="0"/>
          </a:p>
          <a:p>
            <a:r>
              <a:rPr lang="de-DE" dirty="0" err="1"/>
              <a:t>Friends</a:t>
            </a:r>
            <a:r>
              <a:rPr lang="de-DE" dirty="0"/>
              <a:t> von 10 auf 7</a:t>
            </a:r>
          </a:p>
          <a:p>
            <a:r>
              <a:rPr lang="de-DE" dirty="0"/>
              <a:t>Family von 12 auf 7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345E8-A68B-467B-9445-E0E1203D16FE}" type="slidenum">
              <a:rPr lang="de-AT" smtClean="0"/>
              <a:t>22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49130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Ev. Auffällig die Position des Mohammed, die randständige Position der Mutter</a:t>
            </a:r>
          </a:p>
          <a:p>
            <a:endParaRPr lang="de-DE" dirty="0"/>
          </a:p>
          <a:p>
            <a:r>
              <a:rPr lang="de-DE" dirty="0" err="1"/>
              <a:t>Friends</a:t>
            </a:r>
            <a:r>
              <a:rPr lang="de-DE" dirty="0"/>
              <a:t> von 10 auf 7</a:t>
            </a:r>
          </a:p>
          <a:p>
            <a:r>
              <a:rPr lang="de-DE" dirty="0"/>
              <a:t>Family von 12 auf 7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345E8-A68B-467B-9445-E0E1203D16FE}" type="slidenum">
              <a:rPr lang="de-AT" smtClean="0"/>
              <a:t>23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97873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Wir bräuchten </a:t>
            </a:r>
            <a:r>
              <a:rPr lang="de-DE" dirty="0" err="1"/>
              <a:t>Klientenorganisationen</a:t>
            </a:r>
            <a:r>
              <a:rPr lang="de-DE" dirty="0"/>
              <a:t> als Verhandlungspartner  – ohne sie bleibt die Debatte strukturell paternalistisch. Wir benötigen z.B. eine Vereinigung von </a:t>
            </a:r>
            <a:r>
              <a:rPr lang="de-DE" dirty="0" err="1"/>
              <a:t>UserInnen</a:t>
            </a:r>
            <a:r>
              <a:rPr lang="de-DE" dirty="0"/>
              <a:t> und Ex-</a:t>
            </a:r>
            <a:r>
              <a:rPr lang="de-DE" dirty="0" err="1"/>
              <a:t>UserInnen</a:t>
            </a:r>
            <a:r>
              <a:rPr lang="de-DE" dirty="0"/>
              <a:t> der Suchthilfe.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345E8-A68B-467B-9445-E0E1203D16FE}" type="slidenum">
              <a:rPr lang="de-AT" smtClean="0"/>
              <a:t>26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66014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Zuerst: gibt es in der </a:t>
            </a:r>
            <a:r>
              <a:rPr lang="de-DE" dirty="0" err="1"/>
              <a:t>Suchthife</a:t>
            </a:r>
            <a:r>
              <a:rPr lang="de-DE" dirty="0"/>
              <a:t> besondere Bedingungen? Soziale Diagnostik muss allgemeine Diagnostik sein, Menschen als </a:t>
            </a:r>
            <a:r>
              <a:rPr lang="de-DE" dirty="0" err="1"/>
              <a:t>BürgerInnen</a:t>
            </a:r>
            <a:r>
              <a:rPr lang="de-DE" dirty="0"/>
              <a:t> in den Blick nehmen.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345E8-A68B-467B-9445-E0E1203D16FE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60340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Aber: Einteilung in legale und illegale Suchtmittel hat sich nicht geändert, daher auch Kriminalisierung von Sucht, Auslieferung an kriminelle Milieus.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345E8-A68B-467B-9445-E0E1203D16FE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46271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345E8-A68B-467B-9445-E0E1203D16FE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99410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Ev. Auffällig die Position des Mohammed, die randständige Position der Mutter</a:t>
            </a:r>
          </a:p>
          <a:p>
            <a:endParaRPr lang="de-DE" dirty="0"/>
          </a:p>
          <a:p>
            <a:r>
              <a:rPr lang="de-DE" dirty="0" err="1"/>
              <a:t>Friends</a:t>
            </a:r>
            <a:r>
              <a:rPr lang="de-DE" dirty="0"/>
              <a:t> von 10 auf 7</a:t>
            </a:r>
          </a:p>
          <a:p>
            <a:r>
              <a:rPr lang="de-DE" dirty="0"/>
              <a:t>Family von 12 auf 7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345E8-A68B-467B-9445-E0E1203D16FE}" type="slidenum">
              <a:rPr lang="de-AT" smtClean="0"/>
              <a:t>17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46904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345E8-A68B-467B-9445-E0E1203D16FE}" type="slidenum">
              <a:rPr lang="de-AT" smtClean="0"/>
              <a:t>18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58436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345E8-A68B-467B-9445-E0E1203D16FE}" type="slidenum">
              <a:rPr lang="de-AT" smtClean="0"/>
              <a:t>19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97158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Ev. Auffällig die Position des Mohammed, die randständige Position der Mutter</a:t>
            </a:r>
          </a:p>
          <a:p>
            <a:endParaRPr lang="de-DE" dirty="0"/>
          </a:p>
          <a:p>
            <a:r>
              <a:rPr lang="de-DE" dirty="0" err="1"/>
              <a:t>Friends</a:t>
            </a:r>
            <a:r>
              <a:rPr lang="de-DE" dirty="0"/>
              <a:t> von 10 auf 7</a:t>
            </a:r>
          </a:p>
          <a:p>
            <a:r>
              <a:rPr lang="de-DE" dirty="0"/>
              <a:t>Family von 12 auf 7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345E8-A68B-467B-9445-E0E1203D16FE}" type="slidenum">
              <a:rPr lang="de-AT" smtClean="0"/>
              <a:t>20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54986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Ev. Auffällig die Position des Mohammed, die randständige Position der Mutter</a:t>
            </a:r>
          </a:p>
          <a:p>
            <a:endParaRPr lang="de-DE" dirty="0"/>
          </a:p>
          <a:p>
            <a:r>
              <a:rPr lang="de-DE" dirty="0" err="1"/>
              <a:t>Friends</a:t>
            </a:r>
            <a:r>
              <a:rPr lang="de-DE" dirty="0"/>
              <a:t> von 10 auf 7</a:t>
            </a:r>
          </a:p>
          <a:p>
            <a:r>
              <a:rPr lang="de-DE" dirty="0"/>
              <a:t>Family von 12 auf 7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345E8-A68B-467B-9445-E0E1203D16FE}" type="slidenum">
              <a:rPr lang="de-AT" smtClean="0"/>
              <a:t>21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04800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BA29DF0-6CEA-437A-B3A3-B17B8B4106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06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29798"/>
            <a:ext cx="7772400" cy="1428219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758018"/>
            <a:ext cx="6858000" cy="1655762"/>
          </a:xfr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Peter Pantuček-Eisenbacher</a:t>
            </a:r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7B15-00DD-4B8C-8218-34B6E30C7D48}" type="slidenum">
              <a:rPr lang="de-AT" smtClean="0"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78564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E4D421A-1B05-47A1-8FA9-0FF021E59F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887"/>
          </a:xfrm>
          <a:prstGeom prst="rect">
            <a:avLst/>
          </a:prstGeo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31A5E2B-92CB-4F91-91DF-D8F3EE81A4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30200"/>
            <a:ext cx="3251200" cy="482600"/>
          </a:xfrm>
          <a:solidFill>
            <a:schemeClr val="bg1"/>
          </a:solidFill>
        </p:spPr>
        <p:txBody>
          <a:bodyPr anchor="ctr" anchorCtr="0"/>
          <a:lstStyle>
            <a:lvl1pPr algn="r">
              <a:defRPr b="1"/>
            </a:lvl1pPr>
          </a:lstStyle>
          <a:p>
            <a:pPr lvl="0"/>
            <a:r>
              <a:rPr lang="de-DE" dirty="0"/>
              <a:t>Kapitel-Überschrift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88745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E4D421A-1B05-47A1-8FA9-0FF021E59F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7998"/>
          </a:xfrm>
          <a:prstGeom prst="rect">
            <a:avLst/>
          </a:prstGeo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31A5E2B-92CB-4F91-91DF-D8F3EE81A4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30200"/>
            <a:ext cx="3251200" cy="482600"/>
          </a:xfrm>
          <a:solidFill>
            <a:schemeClr val="bg1"/>
          </a:solidFill>
        </p:spPr>
        <p:txBody>
          <a:bodyPr anchor="ctr" anchorCtr="0"/>
          <a:lstStyle>
            <a:lvl1pPr algn="r">
              <a:defRPr b="1"/>
            </a:lvl1pPr>
          </a:lstStyle>
          <a:p>
            <a:pPr lvl="0"/>
            <a:r>
              <a:rPr lang="de-DE" dirty="0"/>
              <a:t>Kapitel-Überschrift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47323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E4D421A-1B05-47A1-8FA9-0FF021E59F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7998"/>
          </a:xfrm>
          <a:prstGeom prst="rect">
            <a:avLst/>
          </a:prstGeo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31A5E2B-92CB-4F91-91DF-D8F3EE81A4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30200"/>
            <a:ext cx="3251200" cy="482600"/>
          </a:xfrm>
          <a:solidFill>
            <a:schemeClr val="bg1"/>
          </a:solidFill>
        </p:spPr>
        <p:txBody>
          <a:bodyPr anchor="ctr" anchorCtr="0"/>
          <a:lstStyle>
            <a:lvl1pPr algn="r">
              <a:defRPr b="1"/>
            </a:lvl1pPr>
          </a:lstStyle>
          <a:p>
            <a:pPr lvl="0"/>
            <a:r>
              <a:rPr lang="de-DE" dirty="0"/>
              <a:t>Kapitel-Überschrift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31053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Peter Pantuček-Eisenbacher</a:t>
            </a:r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24774" y="193477"/>
            <a:ext cx="790575" cy="365125"/>
          </a:xfrm>
        </p:spPr>
        <p:txBody>
          <a:bodyPr/>
          <a:lstStyle/>
          <a:p>
            <a:fld id="{87207B15-00DD-4B8C-8218-34B6E30C7D48}" type="slidenum">
              <a:rPr lang="de-AT" smtClean="0"/>
              <a:t>‹Nr.›</a:t>
            </a:fld>
            <a:endParaRPr lang="de-AT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79A5E71-7DF6-47E8-8B28-B7A123BA4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90500" y="196850"/>
            <a:ext cx="2000250" cy="365125"/>
          </a:xfrm>
          <a:solidFill>
            <a:srgbClr val="63BAA6"/>
          </a:solidFill>
        </p:spPr>
        <p:txBody>
          <a:bodyPr anchor="ctr" anchorCtr="0">
            <a:normAutofit/>
          </a:bodyPr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Kapitelname</a:t>
            </a:r>
            <a:endParaRPr lang="de-AT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711F378-5F0D-4D3E-AC45-5181A2D59E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1176" y="196626"/>
            <a:ext cx="2343150" cy="365350"/>
          </a:xfrm>
        </p:spPr>
        <p:txBody>
          <a:bodyPr anchor="ctr" anchorCtr="0">
            <a:noAutofit/>
          </a:bodyPr>
          <a:lstStyle>
            <a:lvl1pPr algn="r">
              <a:defRPr sz="1200"/>
            </a:lvl1pPr>
          </a:lstStyle>
          <a:p>
            <a:pPr lvl="0"/>
            <a:r>
              <a:rPr lang="de-DE" dirty="0"/>
              <a:t>Bezeichnung des Themas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40366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32E6D24-F84E-4372-AE1C-31F103EF91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Peter Pantuček-Eisenbacher</a:t>
            </a: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AC12FAD-EFC2-493B-884D-402D465A98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207B15-00DD-4B8C-8218-34B6E30C7D48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0925AA1-FC87-4509-AAA6-1134A04479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50" y="1270000"/>
            <a:ext cx="5111750" cy="126864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FD032F59-FB26-4A67-87D9-3425592BEA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90500" y="196850"/>
            <a:ext cx="2000250" cy="365125"/>
          </a:xfrm>
          <a:solidFill>
            <a:srgbClr val="63BAA6"/>
          </a:solidFill>
        </p:spPr>
        <p:txBody>
          <a:bodyPr anchor="ctr" anchorCtr="0">
            <a:normAutofit/>
          </a:bodyPr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Kapitelname</a:t>
            </a:r>
            <a:endParaRPr lang="de-AT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DB7E651-7BBA-4B7A-9075-347B1A6278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1176" y="196626"/>
            <a:ext cx="2343150" cy="365350"/>
          </a:xfrm>
        </p:spPr>
        <p:txBody>
          <a:bodyPr anchor="ctr" anchorCtr="0">
            <a:noAutofit/>
          </a:bodyPr>
          <a:lstStyle>
            <a:lvl1pPr algn="r">
              <a:defRPr sz="1200"/>
            </a:lvl1pPr>
          </a:lstStyle>
          <a:p>
            <a:pPr lvl="0"/>
            <a:r>
              <a:rPr lang="de-DE" dirty="0"/>
              <a:t>Bezeichnung des Themas</a:t>
            </a:r>
            <a:endParaRPr lang="de-AT" dirty="0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D66D864C-BDCB-4D7C-B1F1-879C809BFD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8650" y="2667000"/>
            <a:ext cx="3086100" cy="3556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250FBBDF-4041-438F-A048-11215F53A3D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29050" y="2667000"/>
            <a:ext cx="3048000" cy="172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16" name="Bildplatzhalter 13">
            <a:extLst>
              <a:ext uri="{FF2B5EF4-FFF2-40B4-BE49-F238E27FC236}">
                <a16:creationId xmlns:a16="http://schemas.microsoft.com/office/drawing/2014/main" id="{2E76CE38-4DAC-48A8-AF9A-8B2A9AA90EC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29050" y="4495000"/>
            <a:ext cx="3048000" cy="172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34044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32E6D24-F84E-4372-AE1C-31F103EF91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Peter Pantuček-Eisenbacher</a:t>
            </a: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AC12FAD-EFC2-493B-884D-402D465A98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207B15-00DD-4B8C-8218-34B6E30C7D48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FD032F59-FB26-4A67-87D9-3425592BEA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90500" y="196850"/>
            <a:ext cx="2000250" cy="365125"/>
          </a:xfrm>
          <a:solidFill>
            <a:srgbClr val="63BAA6"/>
          </a:solidFill>
        </p:spPr>
        <p:txBody>
          <a:bodyPr anchor="ctr" anchorCtr="0">
            <a:normAutofit/>
          </a:bodyPr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Kapitelname</a:t>
            </a:r>
            <a:endParaRPr lang="de-AT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DB7E651-7BBA-4B7A-9075-347B1A6278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1176" y="196626"/>
            <a:ext cx="2343150" cy="365350"/>
          </a:xfrm>
        </p:spPr>
        <p:txBody>
          <a:bodyPr anchor="ctr" anchorCtr="0">
            <a:noAutofit/>
          </a:bodyPr>
          <a:lstStyle>
            <a:lvl1pPr algn="r">
              <a:defRPr sz="1200"/>
            </a:lvl1pPr>
          </a:lstStyle>
          <a:p>
            <a:pPr lvl="0"/>
            <a:r>
              <a:rPr lang="de-DE" dirty="0"/>
              <a:t>Bezeichnung des Themas</a:t>
            </a:r>
            <a:endParaRPr lang="de-AT" dirty="0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D66D864C-BDCB-4D7C-B1F1-879C809BFD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8650" y="1473200"/>
            <a:ext cx="7096124" cy="47498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72865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03BB311-8AF1-40B6-B41A-6834667598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7709"/>
            <a:ext cx="9144001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799" y="2714890"/>
            <a:ext cx="7772400" cy="1428219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Zum Bearbeiten klicken!</a:t>
            </a:r>
            <a:endParaRPr lang="en-US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0BB7226-67D3-4F59-8D46-7516C4ED8018}"/>
              </a:ext>
            </a:extLst>
          </p:cNvPr>
          <p:cNvSpPr txBox="1"/>
          <p:nvPr userDrawn="1"/>
        </p:nvSpPr>
        <p:spPr>
          <a:xfrm>
            <a:off x="7490691" y="5137406"/>
            <a:ext cx="1604880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AT" sz="800" b="1" dirty="0">
                <a:solidFill>
                  <a:srgbClr val="63BAA6"/>
                </a:solidFill>
                <a:latin typeface="Neusa Next Pro" panose="00000500000000000000" pitchFamily="50" charset="0"/>
              </a:rPr>
              <a:t>BERTHA VON SUTTNER PRIVATUNIVERSITÄT</a:t>
            </a:r>
            <a:br>
              <a:rPr lang="de-AT" sz="800" dirty="0">
                <a:latin typeface="Neusa Next Pro" panose="00000500000000000000" pitchFamily="50" charset="0"/>
              </a:rPr>
            </a:br>
            <a:r>
              <a:rPr lang="de-AT" sz="800" dirty="0">
                <a:latin typeface="Neusa Next Pro" panose="00000500000000000000" pitchFamily="50" charset="0"/>
              </a:rPr>
              <a:t>St. Pölten GmbH</a:t>
            </a:r>
          </a:p>
          <a:p>
            <a:endParaRPr lang="de-AT" sz="800" dirty="0">
              <a:latin typeface="Neusa Next Pro" panose="00000500000000000000" pitchFamily="50" charset="0"/>
            </a:endParaRPr>
          </a:p>
          <a:p>
            <a:r>
              <a:rPr lang="de-AT" sz="800" dirty="0">
                <a:latin typeface="Neusa Next Pro" panose="00000500000000000000" pitchFamily="50" charset="0"/>
              </a:rPr>
              <a:t>Matthias Corvinus-Straße 15</a:t>
            </a:r>
          </a:p>
          <a:p>
            <a:r>
              <a:rPr lang="de-AT" sz="800" dirty="0">
                <a:latin typeface="Neusa Next Pro" panose="00000500000000000000" pitchFamily="50" charset="0"/>
              </a:rPr>
              <a:t>3100 St. Pölten</a:t>
            </a:r>
          </a:p>
          <a:p>
            <a:endParaRPr lang="de-AT" sz="800" dirty="0">
              <a:latin typeface="Neusa Next Pro" panose="00000500000000000000" pitchFamily="50" charset="0"/>
            </a:endParaRPr>
          </a:p>
          <a:p>
            <a:r>
              <a:rPr lang="de-AT" sz="800" dirty="0">
                <a:latin typeface="Neusa Next Pro" panose="00000500000000000000" pitchFamily="50" charset="0"/>
              </a:rPr>
              <a:t>T: +43 2742 313 228-800</a:t>
            </a:r>
          </a:p>
          <a:p>
            <a:r>
              <a:rPr lang="de-AT" sz="800" dirty="0">
                <a:latin typeface="Neusa Next Pro" panose="00000500000000000000" pitchFamily="50" charset="0"/>
              </a:rPr>
              <a:t>F: +43 2742 313 228-209</a:t>
            </a:r>
          </a:p>
          <a:p>
            <a:endParaRPr lang="de-AT" sz="800" dirty="0">
              <a:latin typeface="Neusa Next Pro" panose="00000500000000000000" pitchFamily="50" charset="0"/>
            </a:endParaRPr>
          </a:p>
          <a:p>
            <a:r>
              <a:rPr lang="de-AT" sz="800" dirty="0">
                <a:latin typeface="Neusa Next Pro" panose="00000500000000000000" pitchFamily="50" charset="0"/>
              </a:rPr>
              <a:t>info@suttneruni.at</a:t>
            </a:r>
          </a:p>
          <a:p>
            <a:r>
              <a:rPr lang="de-AT" sz="800" dirty="0">
                <a:latin typeface="Neusa Next Pro" panose="00000500000000000000" pitchFamily="50" charset="0"/>
              </a:rPr>
              <a:t>www.suttneruni.at</a:t>
            </a: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853" y="4317842"/>
            <a:ext cx="2589462" cy="183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65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696686"/>
            <a:ext cx="7886700" cy="9940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096124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Erste Aufzählung</a:t>
            </a:r>
          </a:p>
          <a:p>
            <a:pPr lvl="2"/>
            <a:r>
              <a:rPr lang="de-DE" dirty="0"/>
              <a:t>Zweite Aufzählung</a:t>
            </a:r>
          </a:p>
          <a:p>
            <a:pPr lvl="3"/>
            <a:r>
              <a:rPr lang="de-DE" dirty="0"/>
              <a:t>Dritte Ebene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0" y="638152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/>
              <a:t>Peter Pantuček-Eisenbacher</a:t>
            </a:r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24774" y="196625"/>
            <a:ext cx="790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7207B15-00DD-4B8C-8218-34B6E30C7D48}" type="slidenum">
              <a:rPr lang="de-AT" smtClean="0"/>
              <a:pPr/>
              <a:t>‹Nr.›</a:t>
            </a:fld>
            <a:endParaRPr lang="de-AT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EDF835A-ED1A-46C7-B168-BD9F2A5C73E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4774" y="5778033"/>
            <a:ext cx="1266826" cy="89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7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75" r:id="rId3"/>
    <p:sldLayoutId id="2147483676" r:id="rId4"/>
    <p:sldLayoutId id="2147483662" r:id="rId5"/>
    <p:sldLayoutId id="2147483673" r:id="rId6"/>
    <p:sldLayoutId id="2147483674" r:id="rId7"/>
    <p:sldLayoutId id="2147483672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63BAA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F3F4DD-872C-42C6-BD89-0AC7CD93C9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Perspektiven Sozialer Diagnostik in der Suchthilfe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07BE388-7BF6-498F-8C52-6D33C78CA2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/>
              <a:t>Magdeburg, 07. 03. 2019</a:t>
            </a:r>
          </a:p>
          <a:p>
            <a:r>
              <a:rPr lang="de-AT" dirty="0"/>
              <a:t>Peter </a:t>
            </a:r>
            <a:r>
              <a:rPr lang="de-AT" dirty="0" err="1"/>
              <a:t>Pantuček-Eisenbacher</a:t>
            </a:r>
            <a:endParaRPr lang="de-AT" dirty="0"/>
          </a:p>
          <a:p>
            <a:r>
              <a:rPr lang="de-AT" dirty="0"/>
              <a:t>Bertha von Suttner Privatuniversität </a:t>
            </a:r>
          </a:p>
        </p:txBody>
      </p:sp>
    </p:spTree>
    <p:extLst>
      <p:ext uri="{BB962C8B-B14F-4D97-AF65-F5344CB8AC3E}">
        <p14:creationId xmlns:p14="http://schemas.microsoft.com/office/powerpoint/2010/main" val="1941919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47276B-5780-8749-AF3D-AF2D5C8A4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Aufgaben Sozialer Diagnostik 2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8FC075-7EAC-5841-B23D-960DE84CB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Produktion von „Landkarten“ und Übersichtsdarstellungen von Strukturen des Alltags, der Bedingungen der Lebenssicherung und der persönlichen Perspektiven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Rezeption physischer und biologischer Rahmenbedingungen </a:t>
            </a:r>
            <a:r>
              <a:rPr lang="de-DE" dirty="0">
                <a:sym typeface="Wingdings" pitchFamily="2" charset="2"/>
              </a:rPr>
              <a:t> realistische Definition eines Möglichkeits- und Erwartungsraums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ym typeface="Wingdings" pitchFamily="2" charset="2"/>
              </a:rPr>
              <a:t>Partielle Entkopplung von Thematisierungsdynamiken und Verengungen (Einengung durch das je präsentierte oder wahrgenommene aktuelle Problem)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ym typeface="Wingdings" pitchFamily="2" charset="2"/>
              </a:rPr>
              <a:t>Systematische Darstellung der </a:t>
            </a:r>
            <a:r>
              <a:rPr lang="de-DE" dirty="0" err="1">
                <a:sym typeface="Wingdings" pitchFamily="2" charset="2"/>
              </a:rPr>
              <a:t>sozialarbeiterischen</a:t>
            </a:r>
            <a:r>
              <a:rPr lang="de-DE" dirty="0">
                <a:sym typeface="Wingdings" pitchFamily="2" charset="2"/>
              </a:rPr>
              <a:t> Perspektive im mehrprofessionellen Team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1028700" lvl="1" indent="-342900"/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33C838-FA0F-684A-AD46-2A24E3325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Peter Pantuček-Eisenbacher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921570-7BF6-5E4A-8EBB-5A8E09D9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7B15-00DD-4B8C-8218-34B6E30C7D48}" type="slidenum">
              <a:rPr lang="de-AT" smtClean="0"/>
              <a:t>10</a:t>
            </a:fld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D2574F3-D04D-6B42-8323-DB753EDCDB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Diagnostik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F558715-3BA9-7B4C-BC86-269876322D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4388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47276B-5780-8749-AF3D-AF2D5C8A4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Formen Sozialer Diagnostik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8FC075-7EAC-5841-B23D-960DE84CB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erfahrungsgestützte Sichtdiagnostik, manchmal nicht explizit gemacht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explorierende Gesprächsphasen, mit denen der aktuelle Status erhoben wird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Selbstbeobachtung in allen Aspekten der Fallarbeit, Einschätzung von „Wirkungen“ und der Entwicklung der Situation, auf die wir reagieren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„Übersetzung“ von medizinischen und psychologischen Diagnosen: Was heißt das für Alltagsgestaltung und für Handlungsperspektiven?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Einsatz von Instrumenten Sozialer Diagnostik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1028700" lvl="1" indent="-342900"/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33C838-FA0F-684A-AD46-2A24E3325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Peter Pantuček-Eisenbacher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921570-7BF6-5E4A-8EBB-5A8E09D9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7B15-00DD-4B8C-8218-34B6E30C7D48}" type="slidenum">
              <a:rPr lang="de-AT" smtClean="0"/>
              <a:t>11</a:t>
            </a:fld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D2574F3-D04D-6B42-8323-DB753EDCDB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Diagnostik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F558715-3BA9-7B4C-BC86-269876322D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8406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47276B-5780-8749-AF3D-AF2D5C8A4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Geeignete Instrumente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8FC075-7EAC-5841-B23D-960DE84CB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NWK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4-Felder-Tafel des Motivational </a:t>
            </a:r>
            <a:r>
              <a:rPr lang="de-DE" dirty="0" err="1"/>
              <a:t>Interviewing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IC4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1028700" lvl="1" indent="-342900"/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33C838-FA0F-684A-AD46-2A24E3325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Peter Pantuček-Eisenbacher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921570-7BF6-5E4A-8EBB-5A8E09D9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7B15-00DD-4B8C-8218-34B6E30C7D48}" type="slidenum">
              <a:rPr lang="de-AT" smtClean="0"/>
              <a:t>12</a:t>
            </a:fld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D2574F3-D04D-6B42-8323-DB753EDCDB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Diagnostik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F558715-3BA9-7B4C-BC86-269876322D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6353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9D8A8E0-1399-8A47-BDE3-B15B8231F1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Peter Pantuček-Eisenbacher</a:t>
            </a:r>
            <a:endParaRPr lang="de-AT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C93EB5D-A576-BC40-B2F6-2021D579D3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207B15-00DD-4B8C-8218-34B6E30C7D48}" type="slidenum">
              <a:rPr lang="de-AT" smtClean="0"/>
              <a:pPr/>
              <a:t>13</a:t>
            </a:fld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58972CB-6465-A642-BB30-7936D249D5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NWK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C8A41B6-FC4E-6F40-8D7B-FE2261D18E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Alkoholabhängiger, 58a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423C96A-C0A6-6341-BEAB-85E41BA35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616" y="662152"/>
            <a:ext cx="5623034" cy="562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0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9D8A8E0-1399-8A47-BDE3-B15B8231F1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Peter Pantuček-Eisenbacher</a:t>
            </a:r>
            <a:endParaRPr lang="de-AT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C93EB5D-A576-BC40-B2F6-2021D579D3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207B15-00DD-4B8C-8218-34B6E30C7D48}" type="slidenum">
              <a:rPr lang="de-AT" smtClean="0"/>
              <a:pPr/>
              <a:t>14</a:t>
            </a:fld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58972CB-6465-A642-BB30-7936D249D5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NWK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C8A41B6-FC4E-6F40-8D7B-FE2261D18E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Alkoholabhängiger, 58a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5E04042-E4CF-D744-8ED5-48DF8A54E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32" y="705392"/>
            <a:ext cx="8865044" cy="498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54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9D8A8E0-1399-8A47-BDE3-B15B8231F1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Peter Pantuček-Eisenbacher</a:t>
            </a:r>
            <a:endParaRPr lang="de-AT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C93EB5D-A576-BC40-B2F6-2021D579D3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207B15-00DD-4B8C-8218-34B6E30C7D48}" type="slidenum">
              <a:rPr lang="de-AT" smtClean="0"/>
              <a:pPr/>
              <a:t>15</a:t>
            </a:fld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58972CB-6465-A642-BB30-7936D249D5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NWK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C8A41B6-FC4E-6F40-8D7B-FE2261D18E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Heroindealer, 37a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D8C62A9-2AF6-E448-A67C-8C48424AB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697" y="654266"/>
            <a:ext cx="5286703" cy="528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93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9D8A8E0-1399-8A47-BDE3-B15B8231F1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Peter Pantuček-Eisenbacher</a:t>
            </a:r>
            <a:endParaRPr lang="de-AT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C93EB5D-A576-BC40-B2F6-2021D579D3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207B15-00DD-4B8C-8218-34B6E30C7D48}" type="slidenum">
              <a:rPr lang="de-AT" smtClean="0"/>
              <a:pPr/>
              <a:t>16</a:t>
            </a:fld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58972CB-6465-A642-BB30-7936D249D5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NWK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C8A41B6-FC4E-6F40-8D7B-FE2261D18E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Heroindealer, 37a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1B10C6B-9BD9-8145-AE62-3E359F5A8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131" y="641131"/>
            <a:ext cx="5720255" cy="572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81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9D8A8E0-1399-8A47-BDE3-B15B8231F1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Peter Pantuček-Eisenbacher</a:t>
            </a:r>
            <a:endParaRPr lang="de-AT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C93EB5D-A576-BC40-B2F6-2021D579D3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207B15-00DD-4B8C-8218-34B6E30C7D48}" type="slidenum">
              <a:rPr lang="de-AT" smtClean="0"/>
              <a:pPr/>
              <a:t>17</a:t>
            </a:fld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58972CB-6465-A642-BB30-7936D249D5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NWK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C8A41B6-FC4E-6F40-8D7B-FE2261D18E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Kokainabhängige, 52-55a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6E4BCD1-016E-A840-BCD8-CB9ACAB70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2" y="1124607"/>
            <a:ext cx="9115568" cy="458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17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9D8A8E0-1399-8A47-BDE3-B15B8231F1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Peter Pantuček-Eisenbacher</a:t>
            </a:r>
            <a:endParaRPr lang="de-AT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C93EB5D-A576-BC40-B2F6-2021D579D3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207B15-00DD-4B8C-8218-34B6E30C7D48}" type="slidenum">
              <a:rPr lang="de-AT" smtClean="0"/>
              <a:pPr/>
              <a:t>18</a:t>
            </a:fld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58972CB-6465-A642-BB30-7936D249D5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4-Felder-Matrix MI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C5B7668-1A55-024B-BF8D-240CF49282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C94268C-E4B0-EF4C-B18A-FE2D3A979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" y="2578100"/>
            <a:ext cx="72517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58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9D8A8E0-1399-8A47-BDE3-B15B8231F1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Peter Pantuček-Eisenbacher</a:t>
            </a:r>
            <a:endParaRPr lang="de-AT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C93EB5D-A576-BC40-B2F6-2021D579D3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207B15-00DD-4B8C-8218-34B6E30C7D48}" type="slidenum">
              <a:rPr lang="de-AT" smtClean="0"/>
              <a:pPr/>
              <a:t>19</a:t>
            </a:fld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58972CB-6465-A642-BB30-7936D249D5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4-Felder-Matrix MI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C5B7668-1A55-024B-BF8D-240CF49282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E11C7BB-F383-9148-BE74-E5B51F2BC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545040"/>
            <a:ext cx="6228149" cy="595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28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3319F74-99AB-4521-B19F-086D8F80D3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330200"/>
            <a:ext cx="3251200" cy="235121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dirty="0"/>
              <a:t>Rahmenbedingungen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dirty="0"/>
              <a:t>Verfahren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dirty="0"/>
              <a:t>Perspektiven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45184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9D8A8E0-1399-8A47-BDE3-B15B8231F1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Peter Pantuček-Eisenbacher</a:t>
            </a:r>
            <a:endParaRPr lang="de-AT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C93EB5D-A576-BC40-B2F6-2021D579D3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207B15-00DD-4B8C-8218-34B6E30C7D48}" type="slidenum">
              <a:rPr lang="de-AT" smtClean="0"/>
              <a:pPr/>
              <a:t>20</a:t>
            </a:fld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58972CB-6465-A642-BB30-7936D249D5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NWK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C8A41B6-FC4E-6F40-8D7B-FE2261D18E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Kokainabhängige, 52-55a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482FFB9-14FE-6042-BF02-FF73FA909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072"/>
            <a:ext cx="9144000" cy="654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45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9D8A8E0-1399-8A47-BDE3-B15B8231F1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Peter Pantuček-Eisenbacher</a:t>
            </a:r>
            <a:endParaRPr lang="de-AT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C93EB5D-A576-BC40-B2F6-2021D579D3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207B15-00DD-4B8C-8218-34B6E30C7D48}" type="slidenum">
              <a:rPr lang="de-AT" smtClean="0"/>
              <a:pPr/>
              <a:t>21</a:t>
            </a:fld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58972CB-6465-A642-BB30-7936D249D5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NWK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C8A41B6-FC4E-6F40-8D7B-FE2261D18E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Kokainabhängige, 52-55a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C4925E9-FA08-5146-955F-8FA102607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525"/>
            <a:ext cx="9144000" cy="621894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AE21268-C7A8-354F-9659-FBCFC5DCA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25"/>
            <a:ext cx="9144000" cy="621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41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9D8A8E0-1399-8A47-BDE3-B15B8231F1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Peter Pantuček-Eisenbacher</a:t>
            </a:r>
            <a:endParaRPr lang="de-AT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C93EB5D-A576-BC40-B2F6-2021D579D3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207B15-00DD-4B8C-8218-34B6E30C7D48}" type="slidenum">
              <a:rPr lang="de-AT" smtClean="0"/>
              <a:pPr/>
              <a:t>22</a:t>
            </a:fld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58972CB-6465-A642-BB30-7936D249D5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NWK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C8A41B6-FC4E-6F40-8D7B-FE2261D18E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Kokainabhängige, 52-55a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4589372-F7D6-CC4B-B52D-ECFD9E5B6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891"/>
            <a:ext cx="9144000" cy="651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463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9D8A8E0-1399-8A47-BDE3-B15B8231F1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Peter Pantuček-Eisenbacher</a:t>
            </a:r>
            <a:endParaRPr lang="de-AT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C93EB5D-A576-BC40-B2F6-2021D579D3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207B15-00DD-4B8C-8218-34B6E30C7D48}" type="slidenum">
              <a:rPr lang="de-AT" smtClean="0"/>
              <a:pPr/>
              <a:t>23</a:t>
            </a:fld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58972CB-6465-A642-BB30-7936D249D5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NWK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C8A41B6-FC4E-6F40-8D7B-FE2261D18E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Kokainabhängige, 52-55a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610D091-DBC2-E242-AD6E-2F72A2AFE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457"/>
            <a:ext cx="9144000" cy="633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14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98E287-A4B1-8E4E-B9CB-1411372D1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Hauptnutzen haben die KlientInnen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F9CC49-D883-F14B-939B-7BFED3A1E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dirty="0"/>
              <a:t>Gleichzeitig aber Datenproduktion im Kontext einer Organisation - können zur Steuerung und zur Entscheidungsfindung herangezogen werden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dirty="0"/>
              <a:t>Rechtliche Ansprüche werden davon nicht berührt, aber fachliche Entscheidungen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/>
              <a:t>Verhältnis von fachlichen zu rechtlichen Entscheidungen prekär</a:t>
            </a:r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65F0198-9A2D-D047-8301-539C25859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Peter Pantuček-Eisenbacher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436EFD-F583-F245-82A1-B2781DB8B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7B15-00DD-4B8C-8218-34B6E30C7D48}" type="slidenum">
              <a:rPr lang="de-AT" smtClean="0"/>
              <a:t>24</a:t>
            </a:fld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2AE6B09-AA1A-2E47-9421-E78D337911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Diagnostik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5B4DDD2-4224-A74F-A528-3A1CF1A924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1088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36DE26-4A6E-EA48-8C34-C7B3CF4FC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Dokumentation und Datenverwendung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451845B-FD85-8948-8ECB-CA5ECE937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dirty="0"/>
              <a:t>Verwertung und Analyse aggregierter Daten</a:t>
            </a:r>
          </a:p>
          <a:p>
            <a:pPr marL="1028700" lvl="1" indent="-342900"/>
            <a:r>
              <a:rPr lang="de-AT" dirty="0"/>
              <a:t>NWK &amp; IC4 sehr gut geeignet, um seriöse Informationen über die Lebenslage des Klientels zu bekommen</a:t>
            </a:r>
          </a:p>
          <a:p>
            <a:pPr marL="1028700" lvl="1" indent="-342900"/>
            <a:r>
              <a:rPr lang="de-AT" dirty="0"/>
              <a:t>Einsatz für politische Interventionen möglich</a:t>
            </a:r>
          </a:p>
          <a:p>
            <a:pPr marL="1028700" lvl="1" indent="-342900"/>
            <a:r>
              <a:rPr lang="de-AT" dirty="0"/>
              <a:t>Anpassung der angebotenen Leistungen an den Bedarf anhand statistischer Daten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dirty="0"/>
              <a:t>Individualdaten</a:t>
            </a:r>
          </a:p>
          <a:p>
            <a:pPr marL="1028700" lvl="1" indent="-342900"/>
            <a:r>
              <a:rPr lang="de-AT" dirty="0"/>
              <a:t>Weitergabe innerhalb der Organisation, z.B. Einsicht von anderen Angestellten in die Daten?</a:t>
            </a:r>
          </a:p>
          <a:p>
            <a:pPr marL="1028700" lvl="1" indent="-342900"/>
            <a:r>
              <a:rPr lang="de-AT" dirty="0"/>
              <a:t>Weitergabe an Gericht, Polizei (bei Ermittlungen), andere Hilfsorganisationen?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1F9FCBA-F65B-734F-B587-F8FE807CC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Peter Pantuček-Eisenbacher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D0BEDB7-9D57-604C-B2B9-1EDB20F35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7B15-00DD-4B8C-8218-34B6E30C7D48}" type="slidenum">
              <a:rPr lang="de-AT" smtClean="0"/>
              <a:t>25</a:t>
            </a:fld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8200C20-9B5D-9644-8F81-CD5D6DD3CF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Diagnostik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B1A865B-9A47-5248-94BD-1420EBECA0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1190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375385-F102-1643-8980-2A0C7B363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Dokumentation und Datenverwendung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5B7499-A6FA-8943-B74C-C50FEDBD9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dirty="0"/>
              <a:t>Social Credits Modell China: Verhaltensbasiertes Modell, quasiautomatisierte Exklusionsentscheidungen bei unerwünschtem Verhalten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dirty="0"/>
              <a:t>Arbeitsmarktservice Österreich: Zuordnung zu Fallgruppen, darauf basierend Entscheidung über angebotene Hilfen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dirty="0"/>
              <a:t>Der Stigmatisierungsdiskurs ist überholt, er greift zu kurz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dirty="0"/>
              <a:t>Kontrolle der KlientInnen über die personenbezogenen Daten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dirty="0"/>
              <a:t>Rohdaten sozialdiagnostischer Verfahren: individuelle Zuordnung unmöglich machen?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0D1ADA4-9349-BC43-BD44-19F15DCB0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Peter Pantuček-Eisenbacher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631D4C-2A8D-E74C-A237-10E80B32A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7B15-00DD-4B8C-8218-34B6E30C7D48}" type="slidenum">
              <a:rPr lang="de-AT" smtClean="0"/>
              <a:t>26</a:t>
            </a:fld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0CB2191-696B-264B-B28B-B005DC2C9B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Diagnostik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275302A-2072-4E49-BAF8-C4756EAC6C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339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8A1857-789A-8C48-9A2E-410A69CDE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Perspektiven?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8B6323-FED6-0940-9FB2-BB09A9CCD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Rechtsentwicklung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Inklusion und Enttabuisierung – setzt sich hier der Rückzug der Moral fort? Wir sollten dazu beitragen.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Standardverfahren der Diagnostik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“Ownership“ (Leben, Ziele, Prozesse)</a:t>
            </a:r>
          </a:p>
          <a:p>
            <a:pPr marL="1028700" lvl="1" indent="-342900"/>
            <a:r>
              <a:rPr lang="de-DE" dirty="0"/>
              <a:t>Unterstützte Eigendiagnosen (z.B. Apps)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A4550AB-6719-3F45-BB87-530D491D5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Peter Pantuček-Eisenbacher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7D8C056-F1A3-A94A-8878-8E13E3963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7B15-00DD-4B8C-8218-34B6E30C7D48}" type="slidenum">
              <a:rPr lang="de-AT" smtClean="0"/>
              <a:t>27</a:t>
            </a:fld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3A4104B-F90B-B74F-AA71-4F52114F4A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Perspektiven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23FED34-BF96-8F40-90E4-DE108B9914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01039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578695B3-F734-4C48-8ACB-5F823F3F5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319" y="707315"/>
            <a:ext cx="3902728" cy="5528866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C720D03-9209-B245-9212-2F332FB21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Peter Pantuček-Eisenbacher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73CCBC5-40C1-C948-8091-57868F047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7B15-00DD-4B8C-8218-34B6E30C7D48}" type="slidenum">
              <a:rPr lang="de-AT" smtClean="0"/>
              <a:t>28</a:t>
            </a:fld>
            <a:endParaRPr lang="de-AT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C8F8FAB-99C6-B042-B1E4-29847CE57E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01520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6A2127-F983-4F5F-B6C8-BAA6BF0464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Danke!</a:t>
            </a:r>
          </a:p>
        </p:txBody>
      </p:sp>
    </p:spTree>
    <p:extLst>
      <p:ext uri="{BB962C8B-B14F-4D97-AF65-F5344CB8AC3E}">
        <p14:creationId xmlns:p14="http://schemas.microsoft.com/office/powerpoint/2010/main" val="2386782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070DDC-6628-4842-85AF-96874919B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Ausgangsbedingungen allgemein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8734B32-76AC-4AA8-965E-189A599FD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dirty="0"/>
              <a:t>Entwicklung der Individualrechte und der Leitbilder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dirty="0"/>
              <a:t>UN-Konvention über die Rechte der Menschen mit Behinderungen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dirty="0"/>
              <a:t>Weitreichende Entscheidungsrechte auch für Menschen mit individuellen Beeinträchtigungen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dirty="0"/>
              <a:t>Das Recht auf ein von der „Normalität“ abweichendes Leben (i.e. Lebensentwurf) – </a:t>
            </a:r>
            <a:r>
              <a:rPr lang="de-AT" dirty="0" err="1"/>
              <a:t>Delegitimierung</a:t>
            </a:r>
            <a:r>
              <a:rPr lang="de-AT" dirty="0"/>
              <a:t> von „das kann man nicht wollen“ als Rechtfertigung für Eingriffe und Separierung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dirty="0"/>
              <a:t>… in Suchthilfe schon vor längerer Zeit durch akzeptierende und nicht-abstinenzorientierte Hilfen praktiziert</a:t>
            </a:r>
          </a:p>
          <a:p>
            <a:pPr lvl="1"/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EFEAD1F-EC24-4DDE-A92F-6C32541BF1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/>
              <a:t>Der Rahmen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AB11159-9DB6-4345-8E84-FC436ABB9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7B15-00DD-4B8C-8218-34B6E30C7D48}" type="slidenum">
              <a:rPr lang="de-AT" smtClean="0"/>
              <a:t>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2276EFC-7A36-7448-BEB6-959341452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Peter Pantuček-Eisenbacher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1658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070DDC-6628-4842-85AF-96874919B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Ausgangsbedingungen spezifisch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8734B32-76AC-4AA8-965E-189A599FD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Suchtfragen stehen im Alltag im Vordergrund</a:t>
            </a:r>
          </a:p>
          <a:p>
            <a:pPr lvl="1"/>
            <a:r>
              <a:rPr lang="de-AT" sz="1600" dirty="0"/>
              <a:t>Suchtdynamik, </a:t>
            </a:r>
            <a:r>
              <a:rPr lang="de-AT" sz="1600" dirty="0" err="1"/>
              <a:t>Getriebensein</a:t>
            </a:r>
            <a:endParaRPr lang="de-AT" sz="1600" dirty="0"/>
          </a:p>
          <a:p>
            <a:pPr lvl="1"/>
            <a:r>
              <a:rPr lang="de-AT" sz="1600" dirty="0"/>
              <a:t>Phasenweise Beeinträchtigung der kognitiven, kommunikativen und produktiven Fähigkeiten sowie der Selbstkontrolle</a:t>
            </a:r>
          </a:p>
          <a:p>
            <a:pPr lvl="1"/>
            <a:r>
              <a:rPr lang="de-AT" sz="1600" dirty="0"/>
              <a:t>Alltagsstrukturierende </a:t>
            </a:r>
            <a:r>
              <a:rPr lang="de-AT" sz="1600" dirty="0" err="1"/>
              <a:t>Beschaffungslogiken</a:t>
            </a:r>
            <a:endParaRPr lang="de-AT" sz="1600" dirty="0"/>
          </a:p>
          <a:p>
            <a:pPr lvl="1"/>
            <a:r>
              <a:rPr lang="de-AT" sz="1600" dirty="0"/>
              <a:t>Folgewirkungen auf die Lebenssicherung, auf die frei verfügbaren Zeitressourcen</a:t>
            </a:r>
          </a:p>
          <a:p>
            <a:pPr lvl="1"/>
            <a:r>
              <a:rPr lang="de-AT" sz="1600" dirty="0"/>
              <a:t>ggf. Verbindung mit Persönlichkeitsstörungen bzw. biografischen Traumata</a:t>
            </a:r>
          </a:p>
          <a:p>
            <a:pPr lvl="1"/>
            <a:r>
              <a:rPr lang="de-AT" sz="1600" dirty="0"/>
              <a:t>Aber breites Spektrum an Ausprägungen, </a:t>
            </a:r>
            <a:r>
              <a:rPr lang="de-AT" sz="1600" dirty="0" err="1"/>
              <a:t>tw</a:t>
            </a:r>
            <a:r>
              <a:rPr lang="de-AT" sz="1600" dirty="0"/>
              <a:t>. auch stabile Lebensphasen mit weitgehend funktionierendem Alltag unter Bedingungen von Sucht</a:t>
            </a:r>
          </a:p>
          <a:p>
            <a:pPr lvl="1"/>
            <a:r>
              <a:rPr lang="de-AT" sz="1600" dirty="0"/>
              <a:t>Inwieweit funktionierender Alltag unter Bedingungen einer Sucht möglich ist, hängt von ges. Normierungen (z.B. </a:t>
            </a:r>
            <a:r>
              <a:rPr lang="de-AT" sz="1600" dirty="0" err="1"/>
              <a:t>Illegalisierung</a:t>
            </a:r>
            <a:r>
              <a:rPr lang="de-AT" sz="1600" dirty="0"/>
              <a:t>) ab</a:t>
            </a:r>
            <a:r>
              <a:rPr lang="de-AT" dirty="0"/>
              <a:t> </a:t>
            </a:r>
          </a:p>
          <a:p>
            <a:pPr lvl="1"/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EFEAD1F-EC24-4DDE-A92F-6C32541BF1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/>
              <a:t>Der Rahmen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AB11159-9DB6-4345-8E84-FC436ABB9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7B15-00DD-4B8C-8218-34B6E30C7D48}" type="slidenum">
              <a:rPr lang="de-AT" smtClean="0"/>
              <a:t>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6B59B19-D409-454B-B670-2F40ADD4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Peter Pantuček-Eisenbacher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96178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47276B-5780-8749-AF3D-AF2D5C8A4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4194"/>
            <a:ext cx="7886700" cy="994003"/>
          </a:xfrm>
        </p:spPr>
        <p:txBody>
          <a:bodyPr/>
          <a:lstStyle/>
          <a:p>
            <a:r>
              <a:rPr lang="de-DE" dirty="0"/>
              <a:t>Aufgaben der Sozialen Arbeit 1/3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33C838-FA0F-684A-AD46-2A24E3325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Peter Pantuček-Eisenbacher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921570-7BF6-5E4A-8EBB-5A8E09D9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7B15-00DD-4B8C-8218-34B6E30C7D48}" type="slidenum">
              <a:rPr lang="de-AT" smtClean="0"/>
              <a:t>5</a:t>
            </a:fld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D2574F3-D04D-6B42-8323-DB753EDCDB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Der Rahmen</a:t>
            </a:r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5CC7E57A-219A-474D-828C-4E3AF552B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98" y="1258197"/>
            <a:ext cx="6724764" cy="4980080"/>
          </a:xfrm>
        </p:spPr>
      </p:pic>
    </p:spTree>
    <p:extLst>
      <p:ext uri="{BB962C8B-B14F-4D97-AF65-F5344CB8AC3E}">
        <p14:creationId xmlns:p14="http://schemas.microsoft.com/office/powerpoint/2010/main" val="346381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47276B-5780-8749-AF3D-AF2D5C8A4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4194"/>
            <a:ext cx="7886700" cy="994003"/>
          </a:xfrm>
        </p:spPr>
        <p:txBody>
          <a:bodyPr/>
          <a:lstStyle/>
          <a:p>
            <a:r>
              <a:rPr lang="de-DE" dirty="0"/>
              <a:t>Aufgaben der Sozialen Arbeit 2/3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8FC075-7EAC-5841-B23D-960DE84CB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93133"/>
            <a:ext cx="7096124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Angebote zur Lebenssicherung alltäglich, akut und perspektivisch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Unterstützung von Elementen der Selbststeuerung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Maßnahmen zur Erhöhung der Chance, dass sich Kl. für Abstinenz oder kontrollierten Konsum entscheidet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Maßnahmen zur Erhöhung oder Aufrechterhaltung des Grades der Inklusion</a:t>
            </a:r>
          </a:p>
          <a:p>
            <a:pPr marL="1028700" lvl="1" indent="-342900"/>
            <a:r>
              <a:rPr lang="de-DE" dirty="0"/>
              <a:t>Beziehungsnetzwerk</a:t>
            </a:r>
          </a:p>
          <a:p>
            <a:pPr marL="1028700" lvl="1" indent="-342900"/>
            <a:r>
              <a:rPr lang="de-DE" dirty="0"/>
              <a:t>Zugang zu gesellschaftlichen Ressourcen / Teilhabe am gesellschaftlichen Austausch</a:t>
            </a:r>
          </a:p>
          <a:p>
            <a:pPr marL="1028700" lvl="1" indent="-342900"/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33C838-FA0F-684A-AD46-2A24E3325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Peter Pantuček-Eisenbacher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921570-7BF6-5E4A-8EBB-5A8E09D9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7B15-00DD-4B8C-8218-34B6E30C7D48}" type="slidenum">
              <a:rPr lang="de-AT" smtClean="0"/>
              <a:t>6</a:t>
            </a:fld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D2574F3-D04D-6B42-8323-DB753EDCDB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Der Rahmen</a:t>
            </a:r>
          </a:p>
        </p:txBody>
      </p:sp>
    </p:spTree>
    <p:extLst>
      <p:ext uri="{BB962C8B-B14F-4D97-AF65-F5344CB8AC3E}">
        <p14:creationId xmlns:p14="http://schemas.microsoft.com/office/powerpoint/2010/main" val="2219100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47276B-5780-8749-AF3D-AF2D5C8A4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Aufgaben der Sozialen Arbeit 3/3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8FC075-7EAC-5841-B23D-960DE84CB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Wenn wir denn nicht bloß Hilfspersonal der Ärzte und </a:t>
            </a:r>
            <a:r>
              <a:rPr lang="de-DE" dirty="0" err="1"/>
              <a:t>PsychologInnen</a:t>
            </a:r>
            <a:r>
              <a:rPr lang="de-DE" dirty="0"/>
              <a:t> sein wollen, dann muss der eigene Blick einen deutlichen Unterschied machen, eine andere Perspektive hinzufügen.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Er muss auch mit einer gewissen Systematik unterlegt sein, um konkurrieren zu können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Und er sollte diese Systematik auch bildhaft bereitstellen können (Visualisierung: Grafiken, Tabellen)</a:t>
            </a:r>
          </a:p>
          <a:p>
            <a:pPr marL="1028700" lvl="1" indent="-342900"/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33C838-FA0F-684A-AD46-2A24E3325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Peter Pantuček-Eisenbacher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921570-7BF6-5E4A-8EBB-5A8E09D9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7B15-00DD-4B8C-8218-34B6E30C7D48}" type="slidenum">
              <a:rPr lang="de-AT" smtClean="0"/>
              <a:t>7</a:t>
            </a:fld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D2574F3-D04D-6B42-8323-DB753EDCDB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Der Rahmen</a:t>
            </a:r>
          </a:p>
        </p:txBody>
      </p:sp>
    </p:spTree>
    <p:extLst>
      <p:ext uri="{BB962C8B-B14F-4D97-AF65-F5344CB8AC3E}">
        <p14:creationId xmlns:p14="http://schemas.microsoft.com/office/powerpoint/2010/main" val="1067901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47276B-5780-8749-AF3D-AF2D5C8A4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Mittel der Sozialen Arbeit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8FC075-7EAC-5841-B23D-960DE84CB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Beziehungsaufbau und beziehungsgestützte Begleitung persönlich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Beziehungsaufbau zu Organisation(en)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Beziehungsmanagement zu „Gesellschaft“, ev. auch in der Form der Ermöglichung von kompatiblen und erreichbaren „Lebensformen“, im Sinne des </a:t>
            </a:r>
            <a:r>
              <a:rPr lang="de-DE" dirty="0" err="1"/>
              <a:t>Functional</a:t>
            </a:r>
            <a:r>
              <a:rPr lang="de-DE" dirty="0"/>
              <a:t> </a:t>
            </a:r>
            <a:r>
              <a:rPr lang="de-DE" dirty="0" err="1"/>
              <a:t>Social</a:t>
            </a:r>
            <a:r>
              <a:rPr lang="de-DE" dirty="0"/>
              <a:t>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Beratung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Statusverleih und </a:t>
            </a:r>
            <a:r>
              <a:rPr lang="de-DE" dirty="0" err="1"/>
              <a:t>stv</a:t>
            </a:r>
            <a:r>
              <a:rPr lang="de-DE" dirty="0"/>
              <a:t>. Handeln</a:t>
            </a:r>
          </a:p>
          <a:p>
            <a:pPr marL="1028700" lvl="1" indent="-342900"/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33C838-FA0F-684A-AD46-2A24E3325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Peter Pantuček-Eisenbacher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921570-7BF6-5E4A-8EBB-5A8E09D9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7B15-00DD-4B8C-8218-34B6E30C7D48}" type="slidenum">
              <a:rPr lang="de-AT" smtClean="0"/>
              <a:t>8</a:t>
            </a:fld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D2574F3-D04D-6B42-8323-DB753EDCDB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Der Rahmen</a:t>
            </a:r>
          </a:p>
        </p:txBody>
      </p:sp>
    </p:spTree>
    <p:extLst>
      <p:ext uri="{BB962C8B-B14F-4D97-AF65-F5344CB8AC3E}">
        <p14:creationId xmlns:p14="http://schemas.microsoft.com/office/powerpoint/2010/main" val="4086311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47276B-5780-8749-AF3D-AF2D5C8A4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Aufgaben Sozialer Diagnostik 1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8FC075-7EAC-5841-B23D-960DE84CB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Sicherstellung der Alltagsbewältigung:</a:t>
            </a:r>
          </a:p>
          <a:p>
            <a:pPr marL="1028700" lvl="1" indent="-342900"/>
            <a:r>
              <a:rPr lang="de-DE" dirty="0"/>
              <a:t>Aktueller Stand der Alltagsbewältigung</a:t>
            </a:r>
          </a:p>
          <a:p>
            <a:pPr marL="1028700" lvl="1" indent="-342900"/>
            <a:r>
              <a:rPr lang="de-DE" dirty="0"/>
              <a:t>Akute Gefährdungen?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Einschätzung der Möglichkeitsräume</a:t>
            </a:r>
          </a:p>
          <a:p>
            <a:pPr marL="1028700" lvl="1" indent="-342900"/>
            <a:r>
              <a:rPr lang="de-DE" dirty="0"/>
              <a:t>Aktueller Status der Funktionsfähigkeit der Kl.</a:t>
            </a:r>
          </a:p>
          <a:p>
            <a:pPr marL="1485900" lvl="2" indent="-342900"/>
            <a:r>
              <a:rPr lang="de-DE" dirty="0"/>
              <a:t>Thematisierungsmöglichkeiten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Unterstützung der Entscheidungsfindung der Kl. unter den Bedingungen einer Verengung ihrer Entscheidungs-möglichkeiten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1028700" lvl="1" indent="-342900"/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33C838-FA0F-684A-AD46-2A24E3325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Peter Pantuček-Eisenbacher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921570-7BF6-5E4A-8EBB-5A8E09D9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7B15-00DD-4B8C-8218-34B6E30C7D48}" type="slidenum">
              <a:rPr lang="de-AT" smtClean="0"/>
              <a:t>9</a:t>
            </a:fld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D2574F3-D04D-6B42-8323-DB753EDCDB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Diagnostik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F558715-3BA9-7B4C-BC86-269876322D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7694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SU_Praesentation_Template_DE_klein" id="{23922A64-207C-154D-8E16-028BF05E479A}" vid="{624E29F6-7C4C-6E4B-95FA-5486DAF61319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1097</Words>
  <Application>Microsoft Macintosh PowerPoint</Application>
  <PresentationFormat>Bildschirmpräsentation (4:3)</PresentationFormat>
  <Paragraphs>229</Paragraphs>
  <Slides>29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6" baseType="lpstr">
      <vt:lpstr>Arial</vt:lpstr>
      <vt:lpstr>Calibri</vt:lpstr>
      <vt:lpstr>Courier New</vt:lpstr>
      <vt:lpstr>Neusa Next Pro</vt:lpstr>
      <vt:lpstr>Symbol</vt:lpstr>
      <vt:lpstr>Wingdings</vt:lpstr>
      <vt:lpstr>Office</vt:lpstr>
      <vt:lpstr>Perspektiven Sozialer Diagnostik in der Suchthilfe</vt:lpstr>
      <vt:lpstr>PowerPoint-Präsentation</vt:lpstr>
      <vt:lpstr>Ausgangsbedingungen allgemein</vt:lpstr>
      <vt:lpstr>Ausgangsbedingungen spezifisch</vt:lpstr>
      <vt:lpstr>Aufgaben der Sozialen Arbeit 1/3</vt:lpstr>
      <vt:lpstr>Aufgaben der Sozialen Arbeit 2/3</vt:lpstr>
      <vt:lpstr>Aufgaben der Sozialen Arbeit 3/3</vt:lpstr>
      <vt:lpstr>Mittel der Sozialen Arbeit</vt:lpstr>
      <vt:lpstr>Aufgaben Sozialer Diagnostik 1</vt:lpstr>
      <vt:lpstr>Aufgaben Sozialer Diagnostik 2</vt:lpstr>
      <vt:lpstr>Formen Sozialer Diagnostik</vt:lpstr>
      <vt:lpstr>Geeignete Instrumente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Hauptnutzen haben die KlientInnen</vt:lpstr>
      <vt:lpstr>Dokumentation und Datenverwendung</vt:lpstr>
      <vt:lpstr>Dokumentation und Datenverwendung</vt:lpstr>
      <vt:lpstr>Perspektiven?</vt:lpstr>
      <vt:lpstr>PowerPoint-Präsentation</vt:lpstr>
      <vt:lpstr>Danke!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Soziale Diagnostik in der Suchthilfe</dc:title>
  <dc:creator>Pantuček-Eisenbacher Peter</dc:creator>
  <cp:lastModifiedBy>Pantuček-Eisenbacher Peter</cp:lastModifiedBy>
  <cp:revision>32</cp:revision>
  <dcterms:created xsi:type="dcterms:W3CDTF">2019-01-25T10:51:16Z</dcterms:created>
  <dcterms:modified xsi:type="dcterms:W3CDTF">2019-03-07T12:35:24Z</dcterms:modified>
</cp:coreProperties>
</file>